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59" r:id="rId4"/>
    <p:sldId id="266" r:id="rId5"/>
    <p:sldId id="260" r:id="rId6"/>
    <p:sldId id="261" r:id="rId7"/>
    <p:sldId id="262" r:id="rId8"/>
    <p:sldId id="267" r:id="rId9"/>
    <p:sldId id="264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08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22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3FA1-B24F-40A0-9E20-5E7607552CDA}" type="datetimeFigureOut">
              <a:rPr lang="bg-BG" smtClean="0"/>
              <a:t>11.2.2022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5BF72-8FE1-4738-8A5E-FF112CC8BD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893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5BF72-8FE1-4738-8A5E-FF112CC8BD05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108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C24CB-8FF8-4E1C-A344-336ED036A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79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23C5B-6DB0-4E3D-9659-19AFF8A77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55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A26F6-2B7A-42CB-84A7-BC8914167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6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45598-1D31-4E23-BC41-6434A798F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45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1E67D-80F9-4E8A-B497-E045590DE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56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E57D8-664C-4607-AA40-F3386C942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10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B06-5910-47E4-8A63-82F1FA4E0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68E3A-A1D9-4C91-A770-0C3979BC3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24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8EDA-0046-46E4-BE94-6586118FE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30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174E0-2946-4788-AA8D-49D27B208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18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11BA5-736F-4792-BE56-9D9F4DA6A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19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700A80-C1C4-4097-8682-3B15001614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3.wmf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2.wmf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4.wmf"/><Relationship Id="rId7" Type="http://schemas.openxmlformats.org/officeDocument/2006/relationships/image" Target="../media/image5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jpe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wm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3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slide" Target="slide9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4.wmf"/><Relationship Id="rId7" Type="http://schemas.openxmlformats.org/officeDocument/2006/relationships/image" Target="../media/image4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6725" y="404813"/>
            <a:ext cx="2592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g-BG" altLang="en-US" sz="2400"/>
              <a:t>Природни зони</a:t>
            </a:r>
            <a:endParaRPr lang="en-US" altLang="en-US" sz="2400"/>
          </a:p>
        </p:txBody>
      </p:sp>
      <p:pic>
        <p:nvPicPr>
          <p:cNvPr id="3075" name="Picture 3" descr="africa_kli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5400"/>
            <a:ext cx="5811838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00201"/>
            <a:ext cx="2692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51113"/>
            <a:ext cx="261937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27051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692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27051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prirodni_zo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7475"/>
            <a:ext cx="5638800" cy="6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450"/>
            <a:ext cx="5800725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34" descr="ekv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7788"/>
            <a:ext cx="5653088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23850" y="260350"/>
            <a:ext cx="28082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g-BG" altLang="en-US" sz="1800"/>
              <a:t>Влажни екваториални</a:t>
            </a:r>
            <a:br>
              <a:rPr lang="bg-BG" altLang="en-US" sz="1800"/>
            </a:br>
            <a:r>
              <a:rPr lang="bg-BG" altLang="en-US" sz="1800"/>
              <a:t>и тропични гори</a:t>
            </a:r>
            <a:br>
              <a:rPr lang="bg-BG" altLang="en-US" sz="1800"/>
            </a:br>
            <a:endParaRPr lang="en-US" altLang="en-US" sz="1800"/>
          </a:p>
        </p:txBody>
      </p:sp>
      <p:pic>
        <p:nvPicPr>
          <p:cNvPr id="9246" name="Picture 30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4404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95288" y="1557338"/>
            <a:ext cx="2736850" cy="3898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Областта обхваща около 8% от площта на континента и се намира около двете части на екватора;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Преобладаващите почви са латеритните;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Екваториалните гори са на няколко етажа. Срещат се увивни растения – лиани;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Преобладаващите дървесни видове са: маслена, кокосова и бананова палма, кафеено дърво, хлебно дърво и др.;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От животните се срещат човекоподобни маймуни – горили и шимпанзета, окапи, хипопотам, крокодил и др.</a:t>
            </a:r>
            <a:endParaRPr lang="en-US" altLang="en-US" sz="1200"/>
          </a:p>
        </p:txBody>
      </p:sp>
      <p:sp>
        <p:nvSpPr>
          <p:cNvPr id="9253" name="Rectangle 3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4663" y="2924175"/>
            <a:ext cx="3167062" cy="1368425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2" grpId="0" build="allAtOnce" animBg="1"/>
      <p:bldP spid="9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1" name="Picture 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4404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13" name="Group 33"/>
          <p:cNvGrpSpPr>
            <a:grpSpLocks/>
          </p:cNvGrpSpPr>
          <p:nvPr/>
        </p:nvGrpSpPr>
        <p:grpSpPr bwMode="auto">
          <a:xfrm>
            <a:off x="1044575" y="206375"/>
            <a:ext cx="2160588" cy="1927225"/>
            <a:chOff x="476" y="130"/>
            <a:chExt cx="1361" cy="1214"/>
          </a:xfrm>
        </p:grpSpPr>
        <p:pic>
          <p:nvPicPr>
            <p:cNvPr id="20492" name="Picture 12" descr="кокос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30"/>
              <a:ext cx="1361" cy="10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703" y="1152"/>
              <a:ext cx="9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Кокосова палма</a:t>
              </a:r>
              <a:endParaRPr lang="en-US" altLang="en-US" sz="1400"/>
            </a:p>
          </p:txBody>
        </p:sp>
      </p:grp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973138" y="2276475"/>
            <a:ext cx="2303462" cy="2162175"/>
            <a:chOff x="385" y="1444"/>
            <a:chExt cx="1451" cy="1362"/>
          </a:xfrm>
        </p:grpSpPr>
        <p:pic>
          <p:nvPicPr>
            <p:cNvPr id="20494" name="Picture 14" descr="okap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444"/>
              <a:ext cx="1451" cy="11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839" y="2614"/>
              <a:ext cx="4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Окапи</a:t>
              </a:r>
              <a:endParaRPr lang="en-US" altLang="en-US" sz="1400"/>
            </a:p>
          </p:txBody>
        </p:sp>
      </p:grp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971550" y="4578350"/>
            <a:ext cx="2305050" cy="2035175"/>
            <a:chOff x="385" y="2884"/>
            <a:chExt cx="1452" cy="1282"/>
          </a:xfrm>
        </p:grpSpPr>
        <p:pic>
          <p:nvPicPr>
            <p:cNvPr id="20497" name="Picture 17" descr="goril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884"/>
              <a:ext cx="1452" cy="10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801" y="3974"/>
              <a:ext cx="4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Горила</a:t>
              </a:r>
              <a:endParaRPr lang="en-US" altLang="en-US" sz="1400"/>
            </a:p>
          </p:txBody>
        </p:sp>
      </p:grpSp>
      <p:grpSp>
        <p:nvGrpSpPr>
          <p:cNvPr id="20516" name="Group 36"/>
          <p:cNvGrpSpPr>
            <a:grpSpLocks/>
          </p:cNvGrpSpPr>
          <p:nvPr/>
        </p:nvGrpSpPr>
        <p:grpSpPr bwMode="auto">
          <a:xfrm>
            <a:off x="5508625" y="115888"/>
            <a:ext cx="2376488" cy="1838325"/>
            <a:chOff x="3696" y="105"/>
            <a:chExt cx="1497" cy="1158"/>
          </a:xfrm>
        </p:grpSpPr>
        <p:pic>
          <p:nvPicPr>
            <p:cNvPr id="20493" name="Picture 13" descr="shimpanz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05"/>
              <a:ext cx="1497" cy="9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4150" y="1071"/>
              <a:ext cx="6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Шимпанзе</a:t>
              </a:r>
              <a:endParaRPr lang="en-US" altLang="en-US" sz="1400"/>
            </a:p>
          </p:txBody>
        </p:sp>
      </p:grpSp>
      <p:grpSp>
        <p:nvGrpSpPr>
          <p:cNvPr id="20517" name="Group 37"/>
          <p:cNvGrpSpPr>
            <a:grpSpLocks/>
          </p:cNvGrpSpPr>
          <p:nvPr/>
        </p:nvGrpSpPr>
        <p:grpSpPr bwMode="auto">
          <a:xfrm>
            <a:off x="5868988" y="2060575"/>
            <a:ext cx="1911350" cy="2592388"/>
            <a:chOff x="3878" y="1298"/>
            <a:chExt cx="1204" cy="1633"/>
          </a:xfrm>
        </p:grpSpPr>
        <p:pic>
          <p:nvPicPr>
            <p:cNvPr id="20495" name="Picture 15" descr="bana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298"/>
              <a:ext cx="1204" cy="14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4014" y="2739"/>
              <a:ext cx="9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Бананова палма</a:t>
              </a:r>
              <a:endParaRPr lang="en-US" altLang="en-US" sz="1400"/>
            </a:p>
          </p:txBody>
        </p:sp>
      </p:grp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5653088" y="4724400"/>
            <a:ext cx="2305050" cy="2063750"/>
            <a:chOff x="3787" y="3020"/>
            <a:chExt cx="1452" cy="1300"/>
          </a:xfrm>
        </p:grpSpPr>
        <p:pic>
          <p:nvPicPr>
            <p:cNvPr id="20496" name="Picture 16" descr="hipopot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020"/>
              <a:ext cx="1452" cy="1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4195" y="4128"/>
              <a:ext cx="6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Хипопотам</a:t>
              </a: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rica_kli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5400"/>
            <a:ext cx="5811838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1928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1928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19288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1928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8288"/>
            <a:ext cx="19288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66725" y="404813"/>
            <a:ext cx="2592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g-BG" altLang="en-US" sz="1800"/>
              <a:t>Природни зони</a:t>
            </a:r>
            <a:endParaRPr lang="en-US" altLang="en-US" sz="1800"/>
          </a:p>
        </p:txBody>
      </p:sp>
      <p:pic>
        <p:nvPicPr>
          <p:cNvPr id="15369" name="Picture 9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4404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 descr="sub_tropic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tropi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savan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ekv_gor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prirodni_zon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rirodni_zo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-26988"/>
            <a:ext cx="5800725" cy="67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377825"/>
            <a:ext cx="4322763" cy="62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388" y="260350"/>
            <a:ext cx="31686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1800"/>
              <a:t>Твърдолистни вечнозелени</a:t>
            </a:r>
            <a:br>
              <a:rPr lang="ru-RU" altLang="en-US" sz="1800"/>
            </a:br>
            <a:r>
              <a:rPr lang="ru-RU" altLang="en-US" sz="1800"/>
              <a:t>гори и храсти</a:t>
            </a:r>
            <a:endParaRPr lang="en-US" altLang="en-US" sz="1800"/>
          </a:p>
        </p:txBody>
      </p:sp>
      <p:pic>
        <p:nvPicPr>
          <p:cNvPr id="5132" name="Picture 1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427538" y="836613"/>
            <a:ext cx="503237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300788" y="6165850"/>
            <a:ext cx="503237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95288" y="1547813"/>
            <a:ext cx="2736850" cy="37528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Областта заема крайните северозападни и южни райони на континента;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Срещат се два основни вида почви – канелени и “тера роса”;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Основните растителни видове са: корков дъб, кипарис, дафинов лист, розмарин и др;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Основните отглеждани културни растения са: маслина, портокал, лоза, мандарина и др.;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От животните се срещат чакал, хиена, макак, фламинго и др.;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От домашните животни се отглеждат овца, коза, магаре.</a:t>
            </a:r>
            <a:endParaRPr lang="en-US" altLang="en-US" sz="1200"/>
          </a:p>
        </p:txBody>
      </p:sp>
      <p:pic>
        <p:nvPicPr>
          <p:cNvPr id="5142" name="Picture 22" descr="mak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2087562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flamin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2305050" cy="153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</p:childTnLst>
        </p:cTn>
      </p:par>
    </p:tnLst>
    <p:bldLst>
      <p:bldP spid="5133" grpId="0" animBg="1"/>
      <p:bldP spid="5137" grpId="0" animBg="1"/>
      <p:bldP spid="514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prirodni_zo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55575"/>
            <a:ext cx="5638800" cy="6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31763"/>
            <a:ext cx="5638800" cy="65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188913"/>
            <a:ext cx="5218113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4213" y="188913"/>
            <a:ext cx="22320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1800"/>
              <a:t>Тропични пустини</a:t>
            </a:r>
            <a:br>
              <a:rPr lang="ru-RU" altLang="en-US" sz="1800"/>
            </a:br>
            <a:r>
              <a:rPr lang="ru-RU" altLang="en-US" sz="1800"/>
              <a:t>и полупустини</a:t>
            </a:r>
            <a:endParaRPr lang="en-US" altLang="en-US" sz="1800"/>
          </a:p>
        </p:txBody>
      </p:sp>
      <p:sp>
        <p:nvSpPr>
          <p:cNvPr id="18442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0425" y="5300663"/>
            <a:ext cx="1381125" cy="1190625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38625" y="1076325"/>
            <a:ext cx="3600450" cy="1439863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2" name="Picture 20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4404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95288" y="1627188"/>
            <a:ext cx="2736850" cy="32416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Областта обхваща обширни територии около северната и южна тропична окръжност 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Тук се намират пустините Сахара, Намиб, Калахари;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Характерни са сивопепелявите и солени почви;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Основните растителни видове са: алое, велвичия, финикова палма и др.;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От животните се срещат камила, змии, скорпиони, хиена, щраус, лешояд и др.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9" grpId="0" animBg="1"/>
      <p:bldP spid="1845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1116013" y="188913"/>
            <a:ext cx="2303462" cy="2181225"/>
            <a:chOff x="476" y="60"/>
            <a:chExt cx="1451" cy="1374"/>
          </a:xfrm>
        </p:grpSpPr>
        <p:pic>
          <p:nvPicPr>
            <p:cNvPr id="6157" name="Picture 13" descr="kamil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60"/>
              <a:ext cx="1451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975" y="1242"/>
              <a:ext cx="5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Камила</a:t>
              </a:r>
              <a:endParaRPr lang="en-US" altLang="en-US" sz="1400"/>
            </a:p>
          </p:txBody>
        </p:sp>
      </p:grpSp>
      <p:grpSp>
        <p:nvGrpSpPr>
          <p:cNvPr id="6182" name="Group 38"/>
          <p:cNvGrpSpPr>
            <a:grpSpLocks/>
          </p:cNvGrpSpPr>
          <p:nvPr/>
        </p:nvGrpSpPr>
        <p:grpSpPr bwMode="auto">
          <a:xfrm>
            <a:off x="971550" y="2492375"/>
            <a:ext cx="2592388" cy="1944688"/>
            <a:chOff x="385" y="1525"/>
            <a:chExt cx="1633" cy="1225"/>
          </a:xfrm>
        </p:grpSpPr>
        <p:pic>
          <p:nvPicPr>
            <p:cNvPr id="6158" name="Picture 14" descr="palm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525"/>
              <a:ext cx="1633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766" y="2558"/>
              <a:ext cx="9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Финикова палма</a:t>
              </a:r>
              <a:endParaRPr lang="en-US" altLang="en-US" sz="1400"/>
            </a:p>
          </p:txBody>
        </p:sp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1044575" y="4508500"/>
            <a:ext cx="2447925" cy="2182813"/>
            <a:chOff x="340" y="2791"/>
            <a:chExt cx="1542" cy="1375"/>
          </a:xfrm>
        </p:grpSpPr>
        <p:pic>
          <p:nvPicPr>
            <p:cNvPr id="6167" name="Picture 23" descr="skorp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791"/>
              <a:ext cx="1542" cy="11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793" y="3974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Скорпион</a:t>
              </a:r>
              <a:endParaRPr lang="en-US" altLang="en-US" sz="1400"/>
            </a:p>
          </p:txBody>
        </p:sp>
      </p:grpSp>
      <p:grpSp>
        <p:nvGrpSpPr>
          <p:cNvPr id="6184" name="Group 40"/>
          <p:cNvGrpSpPr>
            <a:grpSpLocks/>
          </p:cNvGrpSpPr>
          <p:nvPr/>
        </p:nvGrpSpPr>
        <p:grpSpPr bwMode="auto">
          <a:xfrm>
            <a:off x="5580063" y="158750"/>
            <a:ext cx="2592387" cy="1974850"/>
            <a:chOff x="3651" y="65"/>
            <a:chExt cx="1633" cy="1244"/>
          </a:xfrm>
        </p:grpSpPr>
        <p:pic>
          <p:nvPicPr>
            <p:cNvPr id="6164" name="Picture 20" descr="Fennec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65"/>
              <a:ext cx="1633" cy="10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4286" y="1117"/>
              <a:ext cx="4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Фенек</a:t>
              </a:r>
              <a:endParaRPr lang="en-US" altLang="en-US" sz="1400"/>
            </a:p>
          </p:txBody>
        </p:sp>
      </p:grpSp>
      <p:grpSp>
        <p:nvGrpSpPr>
          <p:cNvPr id="6185" name="Group 41"/>
          <p:cNvGrpSpPr>
            <a:grpSpLocks/>
          </p:cNvGrpSpPr>
          <p:nvPr/>
        </p:nvGrpSpPr>
        <p:grpSpPr bwMode="auto">
          <a:xfrm>
            <a:off x="5364163" y="2330450"/>
            <a:ext cx="3024187" cy="1962150"/>
            <a:chOff x="3424" y="1434"/>
            <a:chExt cx="1905" cy="1236"/>
          </a:xfrm>
        </p:grpSpPr>
        <p:pic>
          <p:nvPicPr>
            <p:cNvPr id="6169" name="Picture 25" descr="Crocodi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434"/>
              <a:ext cx="1905" cy="10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4014" y="2478"/>
              <a:ext cx="6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Крокодил</a:t>
              </a:r>
              <a:endParaRPr lang="en-US" altLang="en-US" sz="1400"/>
            </a:p>
          </p:txBody>
        </p:sp>
      </p:grp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5651500" y="4564063"/>
            <a:ext cx="2449513" cy="1960562"/>
            <a:chOff x="3696" y="2886"/>
            <a:chExt cx="1543" cy="1235"/>
          </a:xfrm>
        </p:grpSpPr>
        <p:pic>
          <p:nvPicPr>
            <p:cNvPr id="6165" name="Picture 21" descr="hien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886"/>
              <a:ext cx="1543" cy="10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4332" y="3929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Хиена</a:t>
              </a: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3087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00113" y="476250"/>
            <a:ext cx="2879725" cy="2752725"/>
            <a:chOff x="521" y="300"/>
            <a:chExt cx="1814" cy="1734"/>
          </a:xfrm>
        </p:grpSpPr>
        <p:pic>
          <p:nvPicPr>
            <p:cNvPr id="7172" name="Picture 4" descr="shtrau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00"/>
              <a:ext cx="1814" cy="15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062" y="184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Щраус</a:t>
              </a:r>
              <a:endParaRPr lang="en-US" altLang="en-US" sz="1400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5537200" y="404813"/>
            <a:ext cx="2274888" cy="3041650"/>
            <a:chOff x="3443" y="255"/>
            <a:chExt cx="1433" cy="1916"/>
          </a:xfrm>
        </p:grpSpPr>
        <p:pic>
          <p:nvPicPr>
            <p:cNvPr id="7174" name="Picture 6" descr="Papio_cynocephalus0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255"/>
              <a:ext cx="1433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3903" y="1979"/>
              <a:ext cx="4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Бабуин</a:t>
              </a:r>
              <a:endParaRPr lang="en-US" altLang="en-US" sz="1400"/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898525" y="3573463"/>
            <a:ext cx="2952750" cy="2608262"/>
            <a:chOff x="521" y="2251"/>
            <a:chExt cx="1860" cy="1643"/>
          </a:xfrm>
        </p:grpSpPr>
        <p:pic>
          <p:nvPicPr>
            <p:cNvPr id="7175" name="Picture 7" descr="Welwitsch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251"/>
              <a:ext cx="1860" cy="1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985" y="3702"/>
              <a:ext cx="62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Велвичия</a:t>
              </a:r>
              <a:endParaRPr lang="en-US" altLang="en-US" sz="1400"/>
            </a:p>
          </p:txBody>
        </p:sp>
      </p:grp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5292725" y="3716338"/>
            <a:ext cx="2735263" cy="2538412"/>
            <a:chOff x="3334" y="2341"/>
            <a:chExt cx="1723" cy="1599"/>
          </a:xfrm>
        </p:grpSpPr>
        <p:pic>
          <p:nvPicPr>
            <p:cNvPr id="7176" name="Picture 8" descr="Suricat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341"/>
              <a:ext cx="1723" cy="13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974" y="3748"/>
              <a:ext cx="5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Сурикат</a:t>
              </a: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irodni_zo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55575"/>
            <a:ext cx="5638800" cy="6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88913"/>
            <a:ext cx="5710237" cy="66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2" name="Picture 4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52513"/>
            <a:ext cx="5235575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7088" y="188913"/>
            <a:ext cx="18351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g-BG" altLang="en-US" sz="1800"/>
              <a:t>Савани</a:t>
            </a:r>
            <a:endParaRPr lang="en-US" altLang="en-US" sz="1800"/>
          </a:p>
        </p:txBody>
      </p:sp>
      <p:sp>
        <p:nvSpPr>
          <p:cNvPr id="8228" name="Rectangle 3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11863" y="4005263"/>
            <a:ext cx="3097212" cy="2016125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1" name="Picture 39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395288" y="1547813"/>
            <a:ext cx="2736850" cy="3679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Саваните заемат около 40% от територията на континента;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Те са предимно огромни тревисти пространства с разнообразен растителен и животински свят;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Основните растителни видове са: боабаб, акация, слонова трева и др.;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Животинският свят е много разнообразен. Той включва: лъв, гепард, леопард, зебра, лъв, слон, жираф, носорог и др.;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en-US" sz="1200"/>
              <a:t> Птици, които обитават континента са: щраус, лешояди, марабу, мухата “цеце”.</a:t>
            </a:r>
            <a:endParaRPr lang="en-US" altLang="en-US" sz="1200"/>
          </a:p>
        </p:txBody>
      </p:sp>
      <p:sp>
        <p:nvSpPr>
          <p:cNvPr id="8234" name="Rectangle 4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851275" y="2205038"/>
            <a:ext cx="4105275" cy="12954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8" grpId="0" animBg="1"/>
      <p:bldP spid="8233" grpId="0" build="allAtOnce" animBg="1"/>
      <p:bldP spid="82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8" name="Picture 2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55637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87" name="Group 31"/>
          <p:cNvGrpSpPr>
            <a:grpSpLocks/>
          </p:cNvGrpSpPr>
          <p:nvPr/>
        </p:nvGrpSpPr>
        <p:grpSpPr bwMode="auto">
          <a:xfrm>
            <a:off x="1501775" y="115888"/>
            <a:ext cx="1774825" cy="2322512"/>
            <a:chOff x="521" y="73"/>
            <a:chExt cx="1118" cy="1463"/>
          </a:xfrm>
        </p:grpSpPr>
        <p:pic>
          <p:nvPicPr>
            <p:cNvPr id="19468" name="Picture 12" descr="boaba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73"/>
              <a:ext cx="1118" cy="1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839" y="1344"/>
              <a:ext cx="5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Боабаб</a:t>
              </a:r>
              <a:endParaRPr lang="en-US" altLang="en-US" sz="1400"/>
            </a:p>
          </p:txBody>
        </p:sp>
      </p:grpSp>
      <p:grpSp>
        <p:nvGrpSpPr>
          <p:cNvPr id="19488" name="Group 32"/>
          <p:cNvGrpSpPr>
            <a:grpSpLocks/>
          </p:cNvGrpSpPr>
          <p:nvPr/>
        </p:nvGrpSpPr>
        <p:grpSpPr bwMode="auto">
          <a:xfrm>
            <a:off x="1260475" y="2587625"/>
            <a:ext cx="2159000" cy="1849438"/>
            <a:chOff x="385" y="1630"/>
            <a:chExt cx="1360" cy="1165"/>
          </a:xfrm>
        </p:grpSpPr>
        <p:pic>
          <p:nvPicPr>
            <p:cNvPr id="19472" name="Picture 16" descr="Zebr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630"/>
              <a:ext cx="1360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839" y="2603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Зебра</a:t>
              </a:r>
              <a:endParaRPr lang="en-US" altLang="en-US" sz="1400"/>
            </a:p>
          </p:txBody>
        </p:sp>
      </p:grpSp>
      <p:grpSp>
        <p:nvGrpSpPr>
          <p:cNvPr id="19489" name="Group 33"/>
          <p:cNvGrpSpPr>
            <a:grpSpLocks/>
          </p:cNvGrpSpPr>
          <p:nvPr/>
        </p:nvGrpSpPr>
        <p:grpSpPr bwMode="auto">
          <a:xfrm>
            <a:off x="1260475" y="4559300"/>
            <a:ext cx="2159000" cy="2127250"/>
            <a:chOff x="431" y="2872"/>
            <a:chExt cx="1360" cy="1340"/>
          </a:xfrm>
        </p:grpSpPr>
        <p:pic>
          <p:nvPicPr>
            <p:cNvPr id="19473" name="Picture 17" descr="gepar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872"/>
              <a:ext cx="1360" cy="1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839" y="4020"/>
              <a:ext cx="4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Гепард</a:t>
              </a:r>
              <a:endParaRPr lang="en-US" altLang="en-US" sz="1400"/>
            </a:p>
          </p:txBody>
        </p:sp>
      </p:grpSp>
      <p:grpSp>
        <p:nvGrpSpPr>
          <p:cNvPr id="19490" name="Group 34"/>
          <p:cNvGrpSpPr>
            <a:grpSpLocks/>
          </p:cNvGrpSpPr>
          <p:nvPr/>
        </p:nvGrpSpPr>
        <p:grpSpPr bwMode="auto">
          <a:xfrm>
            <a:off x="5580063" y="188913"/>
            <a:ext cx="2160587" cy="1960562"/>
            <a:chOff x="3787" y="119"/>
            <a:chExt cx="1361" cy="1235"/>
          </a:xfrm>
        </p:grpSpPr>
        <p:pic>
          <p:nvPicPr>
            <p:cNvPr id="19469" name="Picture 13" descr="gazel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19"/>
              <a:ext cx="1361" cy="10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4195" y="1162"/>
              <a:ext cx="6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Антилопа</a:t>
              </a:r>
              <a:endParaRPr lang="en-US" altLang="en-US" sz="1400"/>
            </a:p>
          </p:txBody>
        </p:sp>
      </p:grpSp>
      <p:grpSp>
        <p:nvGrpSpPr>
          <p:cNvPr id="19491" name="Group 35"/>
          <p:cNvGrpSpPr>
            <a:grpSpLocks/>
          </p:cNvGrpSpPr>
          <p:nvPr/>
        </p:nvGrpSpPr>
        <p:grpSpPr bwMode="auto">
          <a:xfrm>
            <a:off x="5508625" y="2349500"/>
            <a:ext cx="2305050" cy="1960563"/>
            <a:chOff x="3696" y="1480"/>
            <a:chExt cx="1452" cy="1235"/>
          </a:xfrm>
        </p:grpSpPr>
        <p:pic>
          <p:nvPicPr>
            <p:cNvPr id="19471" name="Picture 15" descr="leop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80"/>
              <a:ext cx="1452" cy="1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4150" y="2523"/>
              <a:ext cx="5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Леопард</a:t>
              </a:r>
              <a:endParaRPr lang="en-US" altLang="en-US" sz="1400"/>
            </a:p>
          </p:txBody>
        </p:sp>
      </p:grpSp>
      <p:grpSp>
        <p:nvGrpSpPr>
          <p:cNvPr id="19492" name="Group 36"/>
          <p:cNvGrpSpPr>
            <a:grpSpLocks/>
          </p:cNvGrpSpPr>
          <p:nvPr/>
        </p:nvGrpSpPr>
        <p:grpSpPr bwMode="auto">
          <a:xfrm>
            <a:off x="5651500" y="4437063"/>
            <a:ext cx="2019300" cy="2392362"/>
            <a:chOff x="3878" y="2795"/>
            <a:chExt cx="1272" cy="1507"/>
          </a:xfrm>
        </p:grpSpPr>
        <p:pic>
          <p:nvPicPr>
            <p:cNvPr id="19470" name="Picture 14" descr="lav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795"/>
              <a:ext cx="1272" cy="1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4377" y="4110"/>
              <a:ext cx="3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Лъв</a:t>
              </a: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4404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827088" y="115888"/>
            <a:ext cx="3095625" cy="2176462"/>
            <a:chOff x="522" y="73"/>
            <a:chExt cx="1950" cy="1371"/>
          </a:xfrm>
        </p:grpSpPr>
        <p:pic>
          <p:nvPicPr>
            <p:cNvPr id="10246" name="Picture 6" descr="akats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73"/>
              <a:ext cx="1950" cy="12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202" y="1252"/>
              <a:ext cx="4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Акация</a:t>
              </a:r>
              <a:endParaRPr lang="en-US" altLang="en-US" sz="1400"/>
            </a:p>
          </p:txBody>
        </p:sp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973138" y="2349500"/>
            <a:ext cx="2663825" cy="2228850"/>
            <a:chOff x="613" y="1492"/>
            <a:chExt cx="1678" cy="1404"/>
          </a:xfrm>
        </p:grpSpPr>
        <p:pic>
          <p:nvPicPr>
            <p:cNvPr id="10247" name="Picture 7" descr="gira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1492"/>
              <a:ext cx="1678" cy="1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202" y="2704"/>
              <a:ext cx="4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Жираф</a:t>
              </a:r>
              <a:endParaRPr lang="en-US" altLang="en-US" sz="1400"/>
            </a:p>
          </p:txBody>
        </p:sp>
      </p:grpSp>
      <p:grpSp>
        <p:nvGrpSpPr>
          <p:cNvPr id="10265" name="Group 25"/>
          <p:cNvGrpSpPr>
            <a:grpSpLocks/>
          </p:cNvGrpSpPr>
          <p:nvPr/>
        </p:nvGrpSpPr>
        <p:grpSpPr bwMode="auto">
          <a:xfrm>
            <a:off x="1189038" y="4652963"/>
            <a:ext cx="2160587" cy="2106612"/>
            <a:chOff x="749" y="2975"/>
            <a:chExt cx="1361" cy="1327"/>
          </a:xfrm>
        </p:grpSpPr>
        <p:pic>
          <p:nvPicPr>
            <p:cNvPr id="10251" name="Picture 11" descr="Hamele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2975"/>
              <a:ext cx="1361" cy="11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1066" y="4110"/>
              <a:ext cx="6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Хамелеон</a:t>
              </a:r>
              <a:endParaRPr lang="en-US" altLang="en-US" sz="1400"/>
            </a:p>
          </p:txBody>
        </p:sp>
      </p:grp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5867400" y="115888"/>
            <a:ext cx="2520950" cy="2089150"/>
            <a:chOff x="3696" y="73"/>
            <a:chExt cx="1588" cy="1316"/>
          </a:xfrm>
        </p:grpSpPr>
        <p:pic>
          <p:nvPicPr>
            <p:cNvPr id="10252" name="Picture 12" descr="nosoro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73"/>
              <a:ext cx="1588" cy="11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4286" y="1197"/>
              <a:ext cx="5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Носорог</a:t>
              </a:r>
              <a:endParaRPr lang="en-US" altLang="en-US" sz="1400"/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6013450" y="2239963"/>
            <a:ext cx="2232025" cy="2141537"/>
            <a:chOff x="3788" y="1411"/>
            <a:chExt cx="1406" cy="1349"/>
          </a:xfrm>
        </p:grpSpPr>
        <p:pic>
          <p:nvPicPr>
            <p:cNvPr id="10245" name="Picture 5" descr="mandri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1411"/>
              <a:ext cx="1406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4286" y="2568"/>
              <a:ext cx="5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Мандрил</a:t>
              </a:r>
              <a:endParaRPr lang="en-US" altLang="en-US" sz="1400"/>
            </a:p>
          </p:txBody>
        </p:sp>
      </p:grp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6013450" y="4519613"/>
            <a:ext cx="2305050" cy="2149475"/>
            <a:chOff x="3788" y="2847"/>
            <a:chExt cx="1452" cy="1354"/>
          </a:xfrm>
        </p:grpSpPr>
        <p:pic>
          <p:nvPicPr>
            <p:cNvPr id="10248" name="Picture 8" descr="sl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2847"/>
              <a:ext cx="1452" cy="11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4332" y="4009"/>
              <a:ext cx="3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1400"/>
                <a:t>Слон</a:t>
              </a: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374</Words>
  <Application>Microsoft Office PowerPoint</Application>
  <PresentationFormat>Презентация на цял екран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gis2</dc:creator>
  <cp:lastModifiedBy>Людмил К. Бонев</cp:lastModifiedBy>
  <cp:revision>51</cp:revision>
  <dcterms:created xsi:type="dcterms:W3CDTF">2015-07-06T06:16:35Z</dcterms:created>
  <dcterms:modified xsi:type="dcterms:W3CDTF">2022-02-11T10:11:51Z</dcterms:modified>
</cp:coreProperties>
</file>